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9"/>
  </p:notesMasterIdLst>
  <p:sldIdLst>
    <p:sldId id="256" r:id="rId2"/>
    <p:sldId id="259" r:id="rId3"/>
    <p:sldId id="264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2CD99-22F3-4ED0-A5D7-915EC592B544}">
  <a:tblStyle styleId="{B462CD99-22F3-4ED0-A5D7-915EC592B5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0F9C65-C85F-4A5B-B564-1492D886D2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08ea2beef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08ea2beef9_0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08ea2beef9_0_6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Tittellysbilde blå">
  <p:cSld name="11_Tittellysbilde blå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33896" y="3181920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275" y="2281112"/>
            <a:ext cx="1795240" cy="129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100000">
            <a:off x="9114462" y="-1602580"/>
            <a:ext cx="42418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1246872" y="1942814"/>
            <a:ext cx="6186569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tellysbilde lys blå">
  <p:cSld name="7_Tittellysbilde lys blå">
    <p:bg>
      <p:bgPr>
        <a:solidFill>
          <a:schemeClr val="accent6">
            <a:alpha val="49803"/>
          </a:scheme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1246872" y="1958312"/>
            <a:ext cx="7715825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ttellysbilde gul">
  <p:cSld name="8_Tittellysbilde gul">
    <p:bg>
      <p:bgPr>
        <a:solidFill>
          <a:schemeClr val="lt2">
            <a:alpha val="49803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1246872" y="1950563"/>
            <a:ext cx="7715825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Tittellysbilde rosa">
  <p:cSld name="9_Tittellysbilde rosa">
    <p:bg>
      <p:bgPr>
        <a:solidFill>
          <a:schemeClr val="accent3">
            <a:alpha val="49803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1246872" y="1950563"/>
            <a:ext cx="7715825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Tittellysbilde lys grønn">
  <p:cSld name="10_Tittellysbilde lys grønn">
    <p:bg>
      <p:bgPr>
        <a:solidFill>
          <a:schemeClr val="accent5">
            <a:alpha val="49803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605835">
            <a:off x="9785424" y="3183759"/>
            <a:ext cx="3658944" cy="581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60231">
            <a:off x="7910338" y="2316060"/>
            <a:ext cx="2202710" cy="260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9326" y="-1437004"/>
            <a:ext cx="4250084" cy="405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1246872" y="1950563"/>
            <a:ext cx="6186569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Tittellysbilde lys gul">
  <p:cSld name="12_Tittellysbilde lys gul">
    <p:bg>
      <p:bgPr>
        <a:solidFill>
          <a:schemeClr val="lt2">
            <a:alpha val="49803"/>
          </a:scheme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8736" y="4310743"/>
            <a:ext cx="4700342" cy="47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08632">
            <a:off x="9930675" y="2195100"/>
            <a:ext cx="1740284" cy="200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1246872" y="1942814"/>
            <a:ext cx="6186569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tellysbilde mint">
  <p:cSld name="13_Tittellysbilde mint">
    <p:bg>
      <p:bgPr>
        <a:solidFill>
          <a:srgbClr val="6DE3D2">
            <a:alpha val="49803"/>
          </a:srgbClr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4957" y="4251367"/>
            <a:ext cx="4700342" cy="47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08632">
            <a:off x="10057080" y="2946198"/>
            <a:ext cx="1603818" cy="153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-1159439"/>
            <a:ext cx="4353827" cy="384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673048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676989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1246872" y="1942814"/>
            <a:ext cx="6746245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Tittellysbilde og eget bilde">
  <p:cSld name="14_Tittellysbilde og eget bilde">
    <p:bg>
      <p:bgPr>
        <a:solidFill>
          <a:schemeClr val="accent3">
            <a:alpha val="49803"/>
          </a:schemeClr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6734587" y="3233394"/>
            <a:ext cx="4648116" cy="153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_Tittellysbilde og eget bilde">
  <p:cSld name="16_Tittellysbilde og eget bilde">
    <p:bg>
      <p:bgPr>
        <a:solidFill>
          <a:schemeClr val="accent4">
            <a:alpha val="60000"/>
          </a:scheme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" name="Google Shape;133;p19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734587" y="3233395"/>
            <a:ext cx="4648116" cy="168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7_Tittellysbilde og eget bilde">
  <p:cSld name="17_Tittellysbilde og eget bilde">
    <p:bg>
      <p:bgPr>
        <a:solidFill>
          <a:schemeClr val="accent5">
            <a:alpha val="49803"/>
          </a:schemeClr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734587" y="3233394"/>
            <a:ext cx="4648116" cy="15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8_Tittellysbilde og eget bilde">
  <p:cSld name="18_Tittellysbilde og eget bilde">
    <p:bg>
      <p:bgPr>
        <a:solidFill>
          <a:schemeClr val="lt2">
            <a:alpha val="49803"/>
          </a:schemeClr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6734587" y="3233394"/>
            <a:ext cx="4648116" cy="15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a_Tittel og innhold">
  <p:cSld name="20a_Tittel og innhold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9_Tittellysbilde og eget bilde">
  <p:cSld name="19_Tittellysbilde og eget bilde"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1" name="Google Shape;151;p22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734587" y="3233394"/>
            <a:ext cx="4648116" cy="209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tel og innhold">
  <p:cSld name="21_Tittel og innhold">
    <p:bg>
      <p:bgPr>
        <a:solidFill>
          <a:schemeClr val="lt2">
            <a:alpha val="49803"/>
          </a:schemeClr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tel og innhold">
  <p:cSld name="22_Tittel og innhold">
    <p:bg>
      <p:bgPr>
        <a:solidFill>
          <a:srgbClr val="FF5645">
            <a:alpha val="49803"/>
          </a:srgb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tel og innhold">
  <p:cSld name="23_Tittel og innhold">
    <p:bg>
      <p:bgPr>
        <a:solidFill>
          <a:schemeClr val="accent5">
            <a:alpha val="49803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rside til Verdikampanje">
  <p:cSld name="Forside til Verdikampanje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0916" y="5871285"/>
            <a:ext cx="1376374" cy="69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>
            <a:spLocks noGrp="1"/>
          </p:cNvSpPr>
          <p:nvPr>
            <p:ph type="ctrTitle"/>
          </p:nvPr>
        </p:nvSpPr>
        <p:spPr>
          <a:xfrm>
            <a:off x="1893476" y="2711263"/>
            <a:ext cx="840504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1893476" y="3526834"/>
            <a:ext cx="8405048" cy="5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20"/>
              <a:buNone/>
              <a:defRPr sz="2600" b="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2" name="Google Shape;172;p26" descr="Et bilde som inneholder tekst, silhuetter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02" y="-18108"/>
            <a:ext cx="5077147" cy="401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 descr="Et bilde som inneholder silhuetter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2168" y="-20285"/>
            <a:ext cx="4246605" cy="394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 descr="Et bilde som inneholder pil&#10;&#10;Automatisk generer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5070" y="5021516"/>
            <a:ext cx="7219950" cy="186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0_Tittellysbilde og eget bilde">
  <p:cSld name="20_Tittellysbilde og eget bilde"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73" y="-32658"/>
            <a:ext cx="12257315" cy="691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1_Tittellysbilde og eget bilde">
  <p:cSld name="21_Tittellysbilde og eget bilde"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0916" y="5871285"/>
            <a:ext cx="1376374" cy="69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 descr="Et bilde som inneholder tekst, silhuetter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02" y="-18108"/>
            <a:ext cx="5077147" cy="401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 descr="Et bilde som inneholder silhuetter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2168" y="-20285"/>
            <a:ext cx="4246605" cy="394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 descr="Et bilde som inneholder pil&#10;&#10;Automatisk generer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5070" y="5021516"/>
            <a:ext cx="7219950" cy="186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71" y="0"/>
            <a:ext cx="121484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0a_Tittel og innhold">
  <p:cSld name="2_20a_Tittel og innhold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838200" y="6477714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tel og stort bilde">
  <p:cSld name="24_Tittel og stort bilde"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407149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1246872" y="883934"/>
            <a:ext cx="9205666" cy="159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tel og innhold 1 bilde">
  <p:cSld name="25_Tittel og innhold 1 bil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5542722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>
            <a:spLocks noGrp="1"/>
          </p:cNvSpPr>
          <p:nvPr>
            <p:ph type="pic" idx="2"/>
          </p:nvPr>
        </p:nvSpPr>
        <p:spPr>
          <a:xfrm>
            <a:off x="6878638" y="258763"/>
            <a:ext cx="4999037" cy="588327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Tittellysbilde og eget bilde">
  <p:cSld name="15_Tittellysbilde og eget bilde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734587" y="3233395"/>
            <a:ext cx="4648116" cy="109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tel og innhold 1 bilde venstre">
  <p:cSld name="26_Tittel og innhold 1 bilde venstr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6095999" y="490888"/>
            <a:ext cx="5730843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6095999" y="1828800"/>
            <a:ext cx="5730843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>
            <a:spLocks noGrp="1"/>
          </p:cNvSpPr>
          <p:nvPr>
            <p:ph type="pic" idx="2"/>
          </p:nvPr>
        </p:nvSpPr>
        <p:spPr>
          <a:xfrm>
            <a:off x="0" y="0"/>
            <a:ext cx="5730844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32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tel og innhold og film venstre">
  <p:cSld name="27_Tittel og innhold og film venstr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6096000" y="490888"/>
            <a:ext cx="5739896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6095999" y="1828800"/>
            <a:ext cx="5739897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>
            <a:spLocks noGrp="1"/>
          </p:cNvSpPr>
          <p:nvPr>
            <p:ph type="media" idx="2"/>
          </p:nvPr>
        </p:nvSpPr>
        <p:spPr>
          <a:xfrm>
            <a:off x="0" y="0"/>
            <a:ext cx="5739897" cy="640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tel og innhold 3 bilder">
  <p:cSld name="28_Tittel og innhold 3 bilder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5542722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>
            <a:spLocks noGrp="1"/>
          </p:cNvSpPr>
          <p:nvPr>
            <p:ph type="pic" idx="2"/>
          </p:nvPr>
        </p:nvSpPr>
        <p:spPr>
          <a:xfrm>
            <a:off x="6818243" y="3299791"/>
            <a:ext cx="5118170" cy="2893047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4"/>
          <p:cNvSpPr>
            <a:spLocks noGrp="1"/>
          </p:cNvSpPr>
          <p:nvPr>
            <p:ph type="pic" idx="3"/>
          </p:nvPr>
        </p:nvSpPr>
        <p:spPr>
          <a:xfrm>
            <a:off x="6818244" y="238538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4"/>
          <p:cNvSpPr>
            <a:spLocks noGrp="1"/>
          </p:cNvSpPr>
          <p:nvPr>
            <p:ph type="pic" idx="4"/>
          </p:nvPr>
        </p:nvSpPr>
        <p:spPr>
          <a:xfrm>
            <a:off x="9442175" y="238538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4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tel og innhold 4 bilder">
  <p:cSld name="29_Tittel og innhold 4 bil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5542722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6818244" y="238538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>
            <a:spLocks noGrp="1"/>
          </p:cNvSpPr>
          <p:nvPr>
            <p:ph type="pic" idx="3"/>
          </p:nvPr>
        </p:nvSpPr>
        <p:spPr>
          <a:xfrm>
            <a:off x="9442175" y="238538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5"/>
          <p:cNvSpPr>
            <a:spLocks noGrp="1"/>
          </p:cNvSpPr>
          <p:nvPr>
            <p:ph type="pic" idx="4"/>
          </p:nvPr>
        </p:nvSpPr>
        <p:spPr>
          <a:xfrm>
            <a:off x="6818244" y="3289851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5"/>
          <p:cNvSpPr>
            <a:spLocks noGrp="1"/>
          </p:cNvSpPr>
          <p:nvPr>
            <p:ph type="pic" idx="5"/>
          </p:nvPr>
        </p:nvSpPr>
        <p:spPr>
          <a:xfrm>
            <a:off x="9442175" y="3289851"/>
            <a:ext cx="2484782" cy="291216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tel og innhold 2 bilder">
  <p:cSld name="30_Tittel og innhold 2 bild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5542722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>
            <a:spLocks noGrp="1"/>
          </p:cNvSpPr>
          <p:nvPr>
            <p:ph type="pic" idx="2"/>
          </p:nvPr>
        </p:nvSpPr>
        <p:spPr>
          <a:xfrm>
            <a:off x="6818243" y="3299791"/>
            <a:ext cx="5118170" cy="2893047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36"/>
          <p:cNvSpPr>
            <a:spLocks noGrp="1"/>
          </p:cNvSpPr>
          <p:nvPr>
            <p:ph type="pic" idx="3"/>
          </p:nvPr>
        </p:nvSpPr>
        <p:spPr>
          <a:xfrm>
            <a:off x="6818243" y="258417"/>
            <a:ext cx="5118170" cy="2893047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36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tel og innhold 1 bilde under">
  <p:cSld name="31_Tittel og innhold 1 bilde un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838199" y="1302026"/>
            <a:ext cx="10552043" cy="140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>
            <a:spLocks noGrp="1"/>
          </p:cNvSpPr>
          <p:nvPr>
            <p:ph type="pic" idx="2"/>
          </p:nvPr>
        </p:nvSpPr>
        <p:spPr>
          <a:xfrm>
            <a:off x="218661" y="2872409"/>
            <a:ext cx="11717752" cy="3320429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7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3 bilder og billedtekst">
  <p:cSld name="32_3 bilder og billedteks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>
            <a:spLocks noGrp="1"/>
          </p:cNvSpPr>
          <p:nvPr>
            <p:ph type="pic" idx="2"/>
          </p:nvPr>
        </p:nvSpPr>
        <p:spPr>
          <a:xfrm>
            <a:off x="416368" y="670560"/>
            <a:ext cx="3723737" cy="5522278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38"/>
          <p:cNvSpPr>
            <a:spLocks noGrp="1"/>
          </p:cNvSpPr>
          <p:nvPr>
            <p:ph type="pic" idx="3"/>
          </p:nvPr>
        </p:nvSpPr>
        <p:spPr>
          <a:xfrm>
            <a:off x="4283798" y="670560"/>
            <a:ext cx="3723737" cy="5522278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38"/>
          <p:cNvSpPr>
            <a:spLocks noGrp="1"/>
          </p:cNvSpPr>
          <p:nvPr>
            <p:ph type="pic" idx="4"/>
          </p:nvPr>
        </p:nvSpPr>
        <p:spPr>
          <a:xfrm>
            <a:off x="8151229" y="670560"/>
            <a:ext cx="3723737" cy="5522278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415925" y="209550"/>
            <a:ext cx="372427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5"/>
          </p:nvPr>
        </p:nvSpPr>
        <p:spPr>
          <a:xfrm>
            <a:off x="4291240" y="209550"/>
            <a:ext cx="372427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6"/>
          </p:nvPr>
        </p:nvSpPr>
        <p:spPr>
          <a:xfrm>
            <a:off x="8149136" y="209550"/>
            <a:ext cx="372427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tel og stort bilde">
  <p:cSld name="33_Tittel og stort bil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>
            <a:spLocks noGrp="1"/>
          </p:cNvSpPr>
          <p:nvPr>
            <p:ph type="pic" idx="2"/>
          </p:nvPr>
        </p:nvSpPr>
        <p:spPr>
          <a:xfrm>
            <a:off x="288925" y="1371600"/>
            <a:ext cx="11637963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39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tel og film">
  <p:cSld name="34_Tittel og film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>
            <a:spLocks noGrp="1"/>
          </p:cNvSpPr>
          <p:nvPr>
            <p:ph type="media" idx="2"/>
          </p:nvPr>
        </p:nvSpPr>
        <p:spPr>
          <a:xfrm>
            <a:off x="222250" y="1327150"/>
            <a:ext cx="11785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tel og film">
  <p:cSld name="35_Tittel og film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47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tellysbilde flyfoto">
  <p:cSld name="1_Tittellysbilde flyfoto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124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1975" y="4432914"/>
            <a:ext cx="6118830" cy="592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00000">
            <a:off x="8498362" y="-2505553"/>
            <a:ext cx="42418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246872" y="4725838"/>
            <a:ext cx="755028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Film">
  <p:cSld name="36_Film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>
            <a:spLocks noGrp="1"/>
          </p:cNvSpPr>
          <p:nvPr>
            <p:ph type="media" idx="2"/>
          </p:nvPr>
        </p:nvSpPr>
        <p:spPr>
          <a:xfrm>
            <a:off x="0" y="1"/>
            <a:ext cx="12192000" cy="640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Bilde og billedtekst">
  <p:cSld name="37_Bilde og billedteks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838200" y="5745163"/>
            <a:ext cx="110855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>
            <a:spLocks noGrp="1"/>
          </p:cNvSpPr>
          <p:nvPr>
            <p:ph type="pic" idx="2"/>
          </p:nvPr>
        </p:nvSpPr>
        <p:spPr>
          <a:xfrm>
            <a:off x="277813" y="249238"/>
            <a:ext cx="11645900" cy="5337175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Stort bilde">
  <p:cSld name="38_Stort bil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>
            <a:spLocks noGrp="1"/>
          </p:cNvSpPr>
          <p:nvPr>
            <p:ph type="pic" idx="2"/>
          </p:nvPr>
        </p:nvSpPr>
        <p:spPr>
          <a:xfrm>
            <a:off x="288925" y="288925"/>
            <a:ext cx="11658600" cy="58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44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tel og innhold 4 bilder under">
  <p:cSld name="39_Tittel og innhold 4 bilder under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838199" y="1302026"/>
            <a:ext cx="10552043" cy="140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>
            <a:spLocks noGrp="1"/>
          </p:cNvSpPr>
          <p:nvPr>
            <p:ph type="pic" idx="2"/>
          </p:nvPr>
        </p:nvSpPr>
        <p:spPr>
          <a:xfrm>
            <a:off x="3219882" y="2872409"/>
            <a:ext cx="2763079" cy="3320429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45"/>
          <p:cNvSpPr>
            <a:spLocks noGrp="1"/>
          </p:cNvSpPr>
          <p:nvPr>
            <p:ph type="pic" idx="3"/>
          </p:nvPr>
        </p:nvSpPr>
        <p:spPr>
          <a:xfrm>
            <a:off x="228005" y="2872408"/>
            <a:ext cx="2763079" cy="3320429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45"/>
          <p:cNvSpPr>
            <a:spLocks noGrp="1"/>
          </p:cNvSpPr>
          <p:nvPr>
            <p:ph type="pic" idx="4"/>
          </p:nvPr>
        </p:nvSpPr>
        <p:spPr>
          <a:xfrm>
            <a:off x="9203635" y="2872409"/>
            <a:ext cx="2763079" cy="3320429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5"/>
          <p:cNvSpPr>
            <a:spLocks noGrp="1"/>
          </p:cNvSpPr>
          <p:nvPr>
            <p:ph type="pic" idx="5"/>
          </p:nvPr>
        </p:nvSpPr>
        <p:spPr>
          <a:xfrm>
            <a:off x="6211759" y="2872408"/>
            <a:ext cx="2763079" cy="3320429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5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tel og innhold 2 bilder under">
  <p:cSld name="40_Tittel og innhold 2 bilder und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1"/>
          </p:nvPr>
        </p:nvSpPr>
        <p:spPr>
          <a:xfrm>
            <a:off x="838199" y="1302026"/>
            <a:ext cx="10552043" cy="140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▪"/>
              <a:defRPr/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4pPr>
            <a:lvl5pPr marL="2286000" lvl="4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>
            <a:spLocks noGrp="1"/>
          </p:cNvSpPr>
          <p:nvPr>
            <p:ph type="pic" idx="2"/>
          </p:nvPr>
        </p:nvSpPr>
        <p:spPr>
          <a:xfrm>
            <a:off x="149225" y="2871788"/>
            <a:ext cx="5764213" cy="332105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6"/>
          <p:cNvSpPr>
            <a:spLocks noGrp="1"/>
          </p:cNvSpPr>
          <p:nvPr>
            <p:ph type="pic" idx="3"/>
          </p:nvPr>
        </p:nvSpPr>
        <p:spPr>
          <a:xfrm>
            <a:off x="6212094" y="2871788"/>
            <a:ext cx="5764213" cy="332105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6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o bilder">
  <p:cSld name="41_To bil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97" name="Google Shape;297;p47"/>
          <p:cNvSpPr>
            <a:spLocks noGrp="1"/>
          </p:cNvSpPr>
          <p:nvPr>
            <p:ph type="pic" idx="2"/>
          </p:nvPr>
        </p:nvSpPr>
        <p:spPr>
          <a:xfrm>
            <a:off x="149225" y="195943"/>
            <a:ext cx="5764213" cy="5996895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47"/>
          <p:cNvSpPr>
            <a:spLocks noGrp="1"/>
          </p:cNvSpPr>
          <p:nvPr>
            <p:ph type="pic" idx="3"/>
          </p:nvPr>
        </p:nvSpPr>
        <p:spPr>
          <a:xfrm>
            <a:off x="6212094" y="195943"/>
            <a:ext cx="5764213" cy="59968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om" type="blank">
  <p:cSld name="BLANK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ft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tellysbilde og flyfoto">
  <p:cSld name="2_Tittellysbilde og flyfoto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124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4267" y="4528909"/>
            <a:ext cx="6118830" cy="592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246872" y="4725838"/>
            <a:ext cx="755028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tellysbilde og flyfoto">
  <p:cSld name="3_Tittellysbilde og flyfoto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2047" y="4388551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5310" y="-2605285"/>
            <a:ext cx="42418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246872" y="4725838"/>
            <a:ext cx="755028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tellysbilde og flyfoto">
  <p:cSld name="4_Tittellysbilde og flyfoto">
    <p:bg>
      <p:bgPr>
        <a:solidFill>
          <a:schemeClr val="l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9449" y="4608009"/>
            <a:ext cx="6118829" cy="59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246872" y="4725838"/>
            <a:ext cx="755028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tellysbilde og rådhuset">
  <p:cSld name="5_Tittellysbilde og rådhuse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t="14745" b="391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585" y="3542163"/>
            <a:ext cx="6118830" cy="592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20000">
            <a:off x="9735956" y="1384927"/>
            <a:ext cx="1766612" cy="203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8362" y="-2505553"/>
            <a:ext cx="42418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1246872" y="1263685"/>
            <a:ext cx="703790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246872" y="850226"/>
            <a:ext cx="4353827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tellysbilde lilla">
  <p:cSld name="6_Tittellysbilde lilla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7251" y="4457944"/>
            <a:ext cx="6118829" cy="592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262" y="5978945"/>
            <a:ext cx="1232200" cy="62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3284" y="1896319"/>
            <a:ext cx="1766611" cy="203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8362" y="-2505553"/>
            <a:ext cx="42418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7061556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246871" y="3478231"/>
            <a:ext cx="707732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1246872" y="1950563"/>
            <a:ext cx="7069438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8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8580"/>
            <a:ext cx="12192000" cy="4494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97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08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9634654" y="6527112"/>
            <a:ext cx="2291045" cy="219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838200" y="6470170"/>
            <a:ext cx="5226537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o-NO" dirty="0"/>
              <a:t>Budsjett 202</a:t>
            </a:r>
            <a:r>
              <a:rPr lang="nb-NO" dirty="0"/>
              <a:t>4</a:t>
            </a:r>
            <a:r>
              <a:rPr lang="no-NO" dirty="0"/>
              <a:t> </a:t>
            </a:r>
            <a:endParaRPr dirty="0"/>
          </a:p>
        </p:txBody>
      </p:sp>
      <p:sp>
        <p:nvSpPr>
          <p:cNvPr id="307" name="Google Shape;307;p49"/>
          <p:cNvSpPr txBox="1"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no-NO" sz="1800" b="1"/>
              <a:t>Formål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no-NO" sz="1800"/>
              <a:t>Informere om tildelt budsjett  og hvilken ramme vi må forholde oss til </a:t>
            </a:r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2"/>
          </p:nvPr>
        </p:nvSpPr>
        <p:spPr>
          <a:xfrm>
            <a:off x="1246872" y="1942814"/>
            <a:ext cx="6186569" cy="3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nb-NO" dirty="0"/>
              <a:t>SU 110424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no-NO"/>
              <a:t>Verdt å merke seg…</a:t>
            </a:r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838200" y="1289050"/>
            <a:ext cx="10515600" cy="365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452B75"/>
              </a:buClr>
              <a:buSzPts val="788"/>
              <a:buNone/>
            </a:pPr>
            <a:endParaRPr b="1" i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452B75"/>
              </a:buClr>
              <a:buSzPts val="875"/>
              <a:buNone/>
            </a:pPr>
            <a:endParaRPr sz="1600" dirty="0"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452B75"/>
              </a:buClr>
              <a:buSzPts val="788"/>
              <a:buNone/>
            </a:pPr>
            <a:endParaRPr dirty="0"/>
          </a:p>
          <a:p>
            <a:pPr marL="685800" lvl="1" indent="-15748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452B75"/>
              </a:buClr>
              <a:buSzPts val="700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452B75"/>
              </a:buClr>
              <a:buSzPts val="788"/>
              <a:buNone/>
            </a:pPr>
            <a:endParaRPr sz="1600" dirty="0"/>
          </a:p>
        </p:txBody>
      </p:sp>
      <p:sp>
        <p:nvSpPr>
          <p:cNvPr id="333" name="Google Shape;333;p52"/>
          <p:cNvSpPr txBox="1">
            <a:spLocks noGrp="1"/>
          </p:cNvSpPr>
          <p:nvPr>
            <p:ph type="ft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9FB3560-C332-18FB-7196-0C7DE2F3C57E}"/>
              </a:ext>
            </a:extLst>
          </p:cNvPr>
          <p:cNvSpPr txBox="1"/>
          <p:nvPr/>
        </p:nvSpPr>
        <p:spPr>
          <a:xfrm>
            <a:off x="838200" y="1164657"/>
            <a:ext cx="108312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Midler som enda ikke er tildelt Gosen skole</a:t>
            </a: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er: </a:t>
            </a:r>
          </a:p>
          <a:p>
            <a:endParaRPr lang="nb-NO" sz="2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kadåittepå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ca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kr 513 000)</a:t>
            </a:r>
          </a:p>
          <a:p>
            <a:endParaRPr lang="nb-NO" sz="2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Leirskole(ca. 300 000)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Videreutdanning for våren(kommer i juni/juli og avhengig av hvor mange dere har i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videreutdaning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20 % skolematressurs (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ca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120 000).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Studietur vil ha en kostnad etter egenandel og at  </a:t>
            </a:r>
            <a:r>
              <a:rPr lang="nb-NO" sz="2000" dirty="0" err="1">
                <a:solidFill>
                  <a:srgbClr val="242424"/>
                </a:solidFill>
                <a:latin typeface="Aptos" panose="020B0004020202020204" pitchFamily="34" charset="0"/>
              </a:rPr>
              <a:t>ca</a:t>
            </a: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 150 000 er dekt av eksterne midler på </a:t>
            </a:r>
            <a:r>
              <a:rPr lang="nb-NO" sz="2000" dirty="0" err="1">
                <a:solidFill>
                  <a:srgbClr val="242424"/>
                </a:solidFill>
                <a:latin typeface="Aptos" panose="020B0004020202020204" pitchFamily="34" charset="0"/>
              </a:rPr>
              <a:t>ca</a:t>
            </a: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  650 000.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Læremidler kjøpes inn </a:t>
            </a:r>
            <a:r>
              <a:rPr lang="nb-NO" sz="2000" dirty="0" err="1">
                <a:solidFill>
                  <a:srgbClr val="242424"/>
                </a:solidFill>
                <a:latin typeface="Aptos" panose="020B0004020202020204" pitchFamily="34" charset="0"/>
              </a:rPr>
              <a:t>jfr</a:t>
            </a:r>
            <a:r>
              <a:rPr lang="nb-NO" sz="2000" dirty="0">
                <a:solidFill>
                  <a:srgbClr val="242424"/>
                </a:solidFill>
                <a:latin typeface="Aptos" panose="020B0004020202020204" pitchFamily="34" charset="0"/>
              </a:rPr>
              <a:t> innkjøpsplan </a:t>
            </a:r>
            <a:endParaRPr lang="nb-NO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E79DA9-BBB8-520C-38B4-80B031C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Skolerammen 2024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D98ABA-747F-AC94-435E-93E3AACF91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no-NO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no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9169913-CBA1-C336-00DE-933EE0C53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8465"/>
              </p:ext>
            </p:extLst>
          </p:nvPr>
        </p:nvGraphicFramePr>
        <p:xfrm>
          <a:off x="148493" y="0"/>
          <a:ext cx="11662507" cy="647543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98494">
                  <a:extLst>
                    <a:ext uri="{9D8B030D-6E8A-4147-A177-3AD203B41FA5}">
                      <a16:colId xmlns:a16="http://schemas.microsoft.com/office/drawing/2014/main" val="3192125589"/>
                    </a:ext>
                  </a:extLst>
                </a:gridCol>
                <a:gridCol w="2354671">
                  <a:extLst>
                    <a:ext uri="{9D8B030D-6E8A-4147-A177-3AD203B41FA5}">
                      <a16:colId xmlns:a16="http://schemas.microsoft.com/office/drawing/2014/main" val="2792858310"/>
                    </a:ext>
                  </a:extLst>
                </a:gridCol>
                <a:gridCol w="2354671">
                  <a:extLst>
                    <a:ext uri="{9D8B030D-6E8A-4147-A177-3AD203B41FA5}">
                      <a16:colId xmlns:a16="http://schemas.microsoft.com/office/drawing/2014/main" val="3168380107"/>
                    </a:ext>
                  </a:extLst>
                </a:gridCol>
                <a:gridCol w="2354671">
                  <a:extLst>
                    <a:ext uri="{9D8B030D-6E8A-4147-A177-3AD203B41FA5}">
                      <a16:colId xmlns:a16="http://schemas.microsoft.com/office/drawing/2014/main" val="1207247999"/>
                    </a:ext>
                  </a:extLst>
                </a:gridCol>
              </a:tblGrid>
              <a:tr h="252193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Budsjett 2024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Budsjett 2023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Budsjett 2022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171406464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Ordinær skole drift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1 197 366 000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1 088 183 000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997 262 000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705491397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Levekårspotten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83 349 000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79 079 000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77 000 000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395648284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Seniorer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16 754 000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15 757 000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15 930 000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2522387816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Utenbys elever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3 249 000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3 650 000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4 257 000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961415856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Minoritetsspråkelige eksl samisk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48 711 000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46 215 000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45 002 000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2814439155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Kategorielever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50 430 000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36 448 000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36 631 000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492142143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Spesialavdelinger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127 142 000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113 593 000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109 965 000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545396839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Auglend HØR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9 956 000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9 535 000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9 702 000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818804855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Madlamark ato - heldagstilbud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7 268 000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6 507 000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5 962 000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103098410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Samisk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668806481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Sentrale kontoer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252 741 000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226 748 000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197 465 000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008465706"/>
                  </a:ext>
                </a:extLst>
              </a:tr>
              <a:tr h="42280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Sum ordinær undervisning og spesialundervisning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1 796 966 000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1 625 715 000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1 499 176 000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248652570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- 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083810437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SFO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118 849 000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77 000 000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68 500 000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793181815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Lenden/Ramsvig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32 406 000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33 420 000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33 420 000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2858428942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Skolebygg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39 559 000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38 803 000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38 725 000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117077703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Skoleskyss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16 200 000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16 200 000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16 200 000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573025119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Avskrivninger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398918341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Sum annet skole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205 358 000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165 423 000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156 845 000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243569628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- 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003601153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Totalt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2 003 120 000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1 791 138 000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1 656 021 000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874203548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- 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537173991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- 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3662659265"/>
                  </a:ext>
                </a:extLst>
              </a:tr>
              <a:tr h="2521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Skolerammen 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 2 003 120 000 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 1 791 138 000 </a:t>
                      </a:r>
                      <a:endParaRPr lang="nb-NO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1 656 021 000 </a:t>
                      </a:r>
                      <a:endParaRPr lang="nb-NO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0" marR="5410" marT="5410" marB="38950" anchor="b"/>
                </a:tc>
                <a:extLst>
                  <a:ext uri="{0D108BD9-81ED-4DB2-BD59-A6C34878D82A}">
                    <a16:rowId xmlns:a16="http://schemas.microsoft.com/office/drawing/2014/main" val="107177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/>
          <p:nvPr/>
        </p:nvSpPr>
        <p:spPr>
          <a:xfrm>
            <a:off x="7271655" y="3310468"/>
            <a:ext cx="3145973" cy="6691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05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Til fortløpende vaktmester tjenester </a:t>
            </a:r>
            <a:endParaRPr dirty="0"/>
          </a:p>
        </p:txBody>
      </p:sp>
      <p:sp>
        <p:nvSpPr>
          <p:cNvPr id="343" name="Google Shape;343;p53"/>
          <p:cNvSpPr/>
          <p:nvPr/>
        </p:nvSpPr>
        <p:spPr>
          <a:xfrm>
            <a:off x="7488425" y="4804052"/>
            <a:ext cx="2284675" cy="4214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05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Drift eks. lønn </a:t>
            </a:r>
            <a:endParaRPr dirty="0"/>
          </a:p>
        </p:txBody>
      </p:sp>
      <p:sp>
        <p:nvSpPr>
          <p:cNvPr id="344" name="Google Shape;344;p53"/>
          <p:cNvSpPr/>
          <p:nvPr/>
        </p:nvSpPr>
        <p:spPr>
          <a:xfrm>
            <a:off x="7271655" y="6322426"/>
            <a:ext cx="2284675" cy="4214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05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Drift eks. lønn </a:t>
            </a:r>
            <a:endParaRPr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EBA1C0A-7D7E-B9DD-1504-BF5DF1A68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78802"/>
              </p:ext>
            </p:extLst>
          </p:nvPr>
        </p:nvGraphicFramePr>
        <p:xfrm>
          <a:off x="417311" y="196397"/>
          <a:ext cx="6854345" cy="6630233"/>
        </p:xfrm>
        <a:graphic>
          <a:graphicData uri="http://schemas.openxmlformats.org/drawingml/2006/table">
            <a:tbl>
              <a:tblPr/>
              <a:tblGrid>
                <a:gridCol w="2965533">
                  <a:extLst>
                    <a:ext uri="{9D8B030D-6E8A-4147-A177-3AD203B41FA5}">
                      <a16:colId xmlns:a16="http://schemas.microsoft.com/office/drawing/2014/main" val="4111879380"/>
                    </a:ext>
                  </a:extLst>
                </a:gridCol>
                <a:gridCol w="1058494">
                  <a:extLst>
                    <a:ext uri="{9D8B030D-6E8A-4147-A177-3AD203B41FA5}">
                      <a16:colId xmlns:a16="http://schemas.microsoft.com/office/drawing/2014/main" val="4123176851"/>
                    </a:ext>
                  </a:extLst>
                </a:gridCol>
                <a:gridCol w="1156755">
                  <a:extLst>
                    <a:ext uri="{9D8B030D-6E8A-4147-A177-3AD203B41FA5}">
                      <a16:colId xmlns:a16="http://schemas.microsoft.com/office/drawing/2014/main" val="830116026"/>
                    </a:ext>
                  </a:extLst>
                </a:gridCol>
                <a:gridCol w="1673563">
                  <a:extLst>
                    <a:ext uri="{9D8B030D-6E8A-4147-A177-3AD203B41FA5}">
                      <a16:colId xmlns:a16="http://schemas.microsoft.com/office/drawing/2014/main" val="12702386"/>
                    </a:ext>
                  </a:extLst>
                </a:gridCol>
              </a:tblGrid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12700" cap="flat" cmpd="sng" algn="ctr">
                      <a:solidFill>
                        <a:srgbClr val="407D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D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200" b="1">
                          <a:effectLst/>
                        </a:rPr>
                        <a:t>Vår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E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200" b="1">
                          <a:effectLst/>
                        </a:rPr>
                        <a:t>Høst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7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200" b="1">
                          <a:effectLst/>
                        </a:rPr>
                        <a:t>Totalt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91106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Budsjett skole(tildeling ordinær og STOLT)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7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16388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Lønn inkl.sosiale</a:t>
                      </a:r>
                    </a:p>
                  </a:txBody>
                  <a:tcPr marL="7526" marR="7526" marT="0" marB="0" anchor="b">
                    <a:lnL w="12700" cap="flat" cmpd="sng" algn="ctr">
                      <a:solidFill>
                        <a:srgbClr val="207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7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10 779 000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8 092 000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79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18 871 000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43118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Lønn inkl.sosiale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16 595 000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13 474 000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30 069 000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41451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Drift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691 000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561 000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1 252 000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22126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Drift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180 000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140 000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320 000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3290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Styrking u.trinnet(primært ekstra lønn fordeles pr mnd)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1 376 000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0357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Styrking når rektor er i permisjon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200 000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200 000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80061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438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Minoritetsspråklige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16702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Lønn inkl.sosiale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362 000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305 000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667 000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17498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 b="1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59863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Senior(57 +)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96738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Lønn inkl.sosiale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467 284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393 716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861 000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19430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 dirty="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93049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Skolebyggkostnader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425224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Andre driftsutgifter (byggrelaterte)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4 885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4 115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9 000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24423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Kommunale avgifter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71 097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59 903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131 000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25682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75653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Budsjettet styrkes i løpet av skoleåret med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68261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Leirskole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300 000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12697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Skolematordning (tildeles 20 % lønnsmidler)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120 000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74566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Elevtelling vår 2024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?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87499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Kadåittepå(styrking av miljøveileder i skole)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530 000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08199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Budsjettjustering kompetanseutvikling for lærere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200 000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54569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1346"/>
                  </a:ext>
                </a:extLst>
              </a:tr>
              <a:tr h="173420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 b="1">
                          <a:effectLst/>
                        </a:rPr>
                        <a:t>Budsjett SFO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200">
                        <a:effectLst/>
                      </a:endParaRP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90879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Lønn inkl.sosiale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2 737 000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2 306 000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5 043 000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97233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Drift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17 000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>
                          <a:effectLst/>
                        </a:rPr>
                        <a:t>15 000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32 000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64944"/>
                  </a:ext>
                </a:extLst>
              </a:tr>
              <a:tr h="188336">
                <a:tc>
                  <a:txBody>
                    <a:bodyPr/>
                    <a:lstStyle/>
                    <a:p>
                      <a:pPr rtl="0" fontAlgn="b"/>
                      <a:r>
                        <a:rPr lang="nb-NO" sz="1200">
                          <a:effectLst/>
                        </a:rPr>
                        <a:t>SUM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2 754 000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>
                          <a:effectLst/>
                        </a:rPr>
                        <a:t>2 321 000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200" b="1" dirty="0">
                          <a:effectLst/>
                        </a:rPr>
                        <a:t>5 075 000 </a:t>
                      </a:r>
                    </a:p>
                  </a:txBody>
                  <a:tcPr marL="7526" marR="7526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94113"/>
                  </a:ext>
                </a:extLst>
              </a:tr>
            </a:tbl>
          </a:graphicData>
        </a:graphic>
      </p:graphicFrame>
      <p:sp>
        <p:nvSpPr>
          <p:cNvPr id="5" name="Google Shape;344;p53">
            <a:extLst>
              <a:ext uri="{FF2B5EF4-FFF2-40B4-BE49-F238E27FC236}">
                <a16:creationId xmlns:a16="http://schemas.microsoft.com/office/drawing/2014/main" id="{9F652E46-0A29-9B84-FC32-0B26957CD929}"/>
              </a:ext>
            </a:extLst>
          </p:cNvPr>
          <p:cNvSpPr/>
          <p:nvPr/>
        </p:nvSpPr>
        <p:spPr>
          <a:xfrm>
            <a:off x="7347855" y="1121303"/>
            <a:ext cx="2284675" cy="4214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05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Drift eks. lønn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>
            <a:spLocks noGrp="1"/>
          </p:cNvSpPr>
          <p:nvPr>
            <p:ph type="ctrTitle"/>
          </p:nvPr>
        </p:nvSpPr>
        <p:spPr>
          <a:xfrm>
            <a:off x="6734586" y="1760053"/>
            <a:ext cx="4616700" cy="142188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Budsjett drift eksl lønn 202</a:t>
            </a:r>
            <a:r>
              <a:rPr lang="nb-NO" dirty="0"/>
              <a:t>4 (ikke tilgjengelig på nettet)</a:t>
            </a:r>
            <a:endParaRPr dirty="0"/>
          </a:p>
        </p:txBody>
      </p:sp>
      <p:pic>
        <p:nvPicPr>
          <p:cNvPr id="351" name="Google Shape;3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486132"/>
            <a:ext cx="5701375" cy="57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nb-NO" dirty="0"/>
              <a:t>Gjennomsnittslønn, levekårsindeks og seniorer  </a:t>
            </a:r>
          </a:p>
        </p:txBody>
      </p:sp>
      <p:sp>
        <p:nvSpPr>
          <p:cNvPr id="359" name="Google Shape;359;p55"/>
          <p:cNvSpPr txBox="1"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no-NO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nb-NO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800BB20-49D8-78B1-04B0-EA9A16E62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89552"/>
              </p:ext>
            </p:extLst>
          </p:nvPr>
        </p:nvGraphicFramePr>
        <p:xfrm>
          <a:off x="957792" y="1319666"/>
          <a:ext cx="10452331" cy="4558623"/>
        </p:xfrm>
        <a:graphic>
          <a:graphicData uri="http://schemas.openxmlformats.org/drawingml/2006/table">
            <a:tbl>
              <a:tblPr/>
              <a:tblGrid>
                <a:gridCol w="1813416">
                  <a:extLst>
                    <a:ext uri="{9D8B030D-6E8A-4147-A177-3AD203B41FA5}">
                      <a16:colId xmlns:a16="http://schemas.microsoft.com/office/drawing/2014/main" val="997489275"/>
                    </a:ext>
                  </a:extLst>
                </a:gridCol>
                <a:gridCol w="4294272">
                  <a:extLst>
                    <a:ext uri="{9D8B030D-6E8A-4147-A177-3AD203B41FA5}">
                      <a16:colId xmlns:a16="http://schemas.microsoft.com/office/drawing/2014/main" val="4232192608"/>
                    </a:ext>
                  </a:extLst>
                </a:gridCol>
                <a:gridCol w="4344643">
                  <a:extLst>
                    <a:ext uri="{9D8B030D-6E8A-4147-A177-3AD203B41FA5}">
                      <a16:colId xmlns:a16="http://schemas.microsoft.com/office/drawing/2014/main" val="684453541"/>
                    </a:ext>
                  </a:extLst>
                </a:gridCol>
              </a:tblGrid>
              <a:tr h="511463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1000" b="1">
                          <a:effectLst/>
                        </a:rPr>
                        <a:t>GJENNOMSNITTSLØNNING UTEN SOSIALE KOSTNADER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700" b="1">
                          <a:effectLst/>
                        </a:rPr>
                        <a:t>GJENNOMSNITTSLØNNING MED SOSIALE KOSTNADER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07988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242230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672 520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837 295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26964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242231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618 659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784 673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63289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242233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517 318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656 137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71993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-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49407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118095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493001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000" b="1">
                          <a:effectLst/>
                        </a:rPr>
                        <a:t>55 - 59 år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000" b="1">
                          <a:effectLst/>
                        </a:rPr>
                        <a:t>60 år eller eldre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4663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242230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5,0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5,8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29209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242231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-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-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7291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242233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36384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97100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15603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764789"/>
                  </a:ext>
                </a:extLst>
              </a:tr>
              <a:tr h="34097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nb-NO" sz="1000" b="1">
                          <a:effectLst/>
                        </a:rPr>
                        <a:t>LEVEKÅRSINDEKS(se hva det er under)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50487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r>
                        <a:rPr lang="nb-NO" sz="700">
                          <a:effectLst/>
                        </a:rPr>
                        <a:t>MAKS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700">
                          <a:effectLst/>
                        </a:rPr>
                        <a:t>1,55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87837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r>
                        <a:rPr lang="nb-NO" sz="700">
                          <a:effectLst/>
                        </a:rPr>
                        <a:t>MIN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700">
                          <a:effectLst/>
                        </a:rPr>
                        <a:t>0,45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919848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rtl="0" fontAlgn="b"/>
                      <a:r>
                        <a:rPr lang="nb-NO" sz="900" b="1">
                          <a:effectLst/>
                        </a:rPr>
                        <a:t>GOSEN SKOLE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900" b="1">
                          <a:effectLst/>
                        </a:rPr>
                        <a:t>0,76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84971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68899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841913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rtl="0" fontAlgn="b"/>
                      <a:r>
                        <a:rPr lang="nb-NO" sz="1000">
                          <a:effectLst/>
                        </a:rPr>
                        <a:t>Basisbeløp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2 920 575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292018"/>
                  </a:ext>
                </a:extLst>
              </a:tr>
              <a:tr h="170488">
                <a:tc>
                  <a:txBody>
                    <a:bodyPr/>
                    <a:lstStyle/>
                    <a:p>
                      <a:pPr rtl="0" fontAlgn="b"/>
                      <a:r>
                        <a:rPr lang="nb-NO" sz="1000">
                          <a:effectLst/>
                        </a:rPr>
                        <a:t>Elevsats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000">
                          <a:effectLst/>
                        </a:rPr>
                        <a:t>81 587 </a:t>
                      </a: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nb-NO" sz="1000" dirty="0">
                        <a:effectLst/>
                      </a:endParaRPr>
                    </a:p>
                  </a:txBody>
                  <a:tcPr marL="14087" marR="14087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9577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FED2F1D-F6A1-3F00-2FCD-F4368E5E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Styrking</a:t>
            </a:r>
            <a:r>
              <a:rPr lang="en-US" dirty="0"/>
              <a:t> </a:t>
            </a:r>
            <a:r>
              <a:rPr lang="en-US" dirty="0" err="1"/>
              <a:t>ungdomstrinnet</a:t>
            </a:r>
            <a:r>
              <a:rPr lang="en-US" dirty="0"/>
              <a:t> 2024 Gosen skole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03E2DB-9EAE-62A6-DA16-7EC058535F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8492" y="6442975"/>
            <a:ext cx="476739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no-NO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no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8A5FDDA-96C0-2219-8269-C0C5BDF89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08418"/>
              </p:ext>
            </p:extLst>
          </p:nvPr>
        </p:nvGraphicFramePr>
        <p:xfrm>
          <a:off x="838200" y="2204606"/>
          <a:ext cx="10515601" cy="3705714"/>
        </p:xfrm>
        <a:graphic>
          <a:graphicData uri="http://schemas.openxmlformats.org/drawingml/2006/table">
            <a:tbl>
              <a:tblPr firstRow="1" bandRow="1"/>
              <a:tblGrid>
                <a:gridCol w="1211227">
                  <a:extLst>
                    <a:ext uri="{9D8B030D-6E8A-4147-A177-3AD203B41FA5}">
                      <a16:colId xmlns:a16="http://schemas.microsoft.com/office/drawing/2014/main" val="1624034186"/>
                    </a:ext>
                  </a:extLst>
                </a:gridCol>
                <a:gridCol w="4770454">
                  <a:extLst>
                    <a:ext uri="{9D8B030D-6E8A-4147-A177-3AD203B41FA5}">
                      <a16:colId xmlns:a16="http://schemas.microsoft.com/office/drawing/2014/main" val="1072689395"/>
                    </a:ext>
                  </a:extLst>
                </a:gridCol>
                <a:gridCol w="3051677">
                  <a:extLst>
                    <a:ext uri="{9D8B030D-6E8A-4147-A177-3AD203B41FA5}">
                      <a16:colId xmlns:a16="http://schemas.microsoft.com/office/drawing/2014/main" val="100402660"/>
                    </a:ext>
                  </a:extLst>
                </a:gridCol>
                <a:gridCol w="1482243">
                  <a:extLst>
                    <a:ext uri="{9D8B030D-6E8A-4147-A177-3AD203B41FA5}">
                      <a16:colId xmlns:a16="http://schemas.microsoft.com/office/drawing/2014/main" val="1770413532"/>
                    </a:ext>
                  </a:extLst>
                </a:gridCol>
              </a:tblGrid>
              <a:tr h="411746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NAVN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Tekst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BELØP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623895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l" fontAlgn="b"/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07021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LØNN FAST ANSATTE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vår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950500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10901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PENSJONSUTGIFTER LÆRERE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vår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354091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10990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ARBEIDSGIVERAVGIFT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vår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243174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LØNN FAST ANSATTE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trinn Høst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201448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10901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PENSJONSUTGIFTER LÆRERE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trinn Høst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64733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10990</a:t>
                      </a: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ARBEIDSGIVERAVGIFT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Styrking 8-10 trinn Høst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86801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l" fontAlgn="b"/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7" marR="10877" marT="10877" marB="783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7" marR="10877" marT="10877" marB="78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10877" marR="10877" marT="10877" marB="7831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11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62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tavanger2020">
      <a:dk1>
        <a:srgbClr val="432D22"/>
      </a:dk1>
      <a:lt1>
        <a:srgbClr val="FFFFFF"/>
      </a:lt1>
      <a:dk2>
        <a:srgbClr val="713C38"/>
      </a:dk2>
      <a:lt2>
        <a:srgbClr val="FFE651"/>
      </a:lt2>
      <a:accent1>
        <a:srgbClr val="4375AA"/>
      </a:accent1>
      <a:accent2>
        <a:srgbClr val="452B75"/>
      </a:accent2>
      <a:accent3>
        <a:srgbClr val="FF5645"/>
      </a:accent3>
      <a:accent4>
        <a:srgbClr val="00872E"/>
      </a:accent4>
      <a:accent5>
        <a:srgbClr val="88E368"/>
      </a:accent5>
      <a:accent6>
        <a:srgbClr val="98D2E9"/>
      </a:accent6>
      <a:hlink>
        <a:srgbClr val="009FDF"/>
      </a:hlink>
      <a:folHlink>
        <a:srgbClr val="6DE3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728</Words>
  <Application>Microsoft Office PowerPoint</Application>
  <PresentationFormat>Widescreen</PresentationFormat>
  <Paragraphs>250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Noto Sans Symbols</vt:lpstr>
      <vt:lpstr>Tema1</vt:lpstr>
      <vt:lpstr>Budsjett 2024 </vt:lpstr>
      <vt:lpstr>Verdt å merke seg…</vt:lpstr>
      <vt:lpstr>Skolerammen 2024</vt:lpstr>
      <vt:lpstr>PowerPoint-presentasjon</vt:lpstr>
      <vt:lpstr>Budsjett drift eksl lønn 2024 (ikke tilgjengelig på nettet)</vt:lpstr>
      <vt:lpstr>Gjennomsnittslønn, levekårsindeks og seniorer  </vt:lpstr>
      <vt:lpstr>Styrking ungdomstrinnet 2024 Gosen skole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Regnskap 2022 og Budsjett 2023</dc:title>
  <dc:creator>Anne-Marthe Nygård Basso</dc:creator>
  <cp:lastModifiedBy>Anne-Marthe Nygård Basso</cp:lastModifiedBy>
  <cp:revision>4</cp:revision>
  <dcterms:modified xsi:type="dcterms:W3CDTF">2024-04-03T19:59:01Z</dcterms:modified>
</cp:coreProperties>
</file>